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Amatic SC"/>
      <p:regular r:id="rId29"/>
      <p:bold r:id="rId30"/>
    </p:embeddedFont>
    <p:embeddedFont>
      <p:font typeface="Source Code Pr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maticSC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SourceCodePro-regular.fntdata"/><Relationship Id="rId30" Type="http://schemas.openxmlformats.org/officeDocument/2006/relationships/font" Target="fonts/AmaticSC-bold.fntdata"/><Relationship Id="rId11" Type="http://schemas.openxmlformats.org/officeDocument/2006/relationships/slide" Target="slides/slide7.xml"/><Relationship Id="rId33" Type="http://schemas.openxmlformats.org/officeDocument/2006/relationships/font" Target="fonts/SourceCodePro-italic.fntdata"/><Relationship Id="rId10" Type="http://schemas.openxmlformats.org/officeDocument/2006/relationships/slide" Target="slides/slide6.xml"/><Relationship Id="rId32" Type="http://schemas.openxmlformats.org/officeDocument/2006/relationships/font" Target="fonts/SourceCodePr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SourceCodePr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9b41283dc5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9b41283dc5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b41283dc5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b41283dc5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bc762326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9bc762326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b41283dc5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9b41283dc5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bc762326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bc762326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9bc762326d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9bc762326d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9bef39b7f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9bef39b7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9bef39b7f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9bef39b7f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9bef39b7f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9bef39b7f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9bef39b7f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9bef39b7f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9bef39b7ff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9bef39b7f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9bef39b7f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9bef39b7f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9bef39b7ff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9bef39b7f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9bef39b7f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9bef39b7f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9b41283dc5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9b41283dc5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9bc762326d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9bc762326d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9b41283dc5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9b41283dc5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9b41283dc5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9b41283dc5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9b41283dc5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9b41283dc5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bc762326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9bc762326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bc762326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bc762326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bc762326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bc762326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bc762326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9bc762326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900">
        <p:push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itsnyx" TargetMode="External"/><Relationship Id="rId4" Type="http://schemas.openxmlformats.org/officeDocument/2006/relationships/image" Target="../media/image2.jpg"/><Relationship Id="rId5" Type="http://schemas.openxmlformats.org/officeDocument/2006/relationships/hyperlink" Target="https://github.com/M-hoseinpour" TargetMode="External"/><Relationship Id="rId6" Type="http://schemas.openxmlformats.org/officeDocument/2006/relationships/hyperlink" Target="https://github.com/Hamzeh01" TargetMode="External"/><Relationship Id="rId7" Type="http://schemas.openxmlformats.org/officeDocument/2006/relationships/image" Target="../media/image5.jpg"/><Relationship Id="rId8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Hamzeh01/a-comprehensive-introduction-to-blockchain" TargetMode="External"/><Relationship Id="rId4" Type="http://schemas.openxmlformats.org/officeDocument/2006/relationships/hyperlink" Target="https://github.com/itsnyx/WEB3-Swap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2011800" y="950725"/>
            <a:ext cx="5891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Alireza Yousefian</a:t>
            </a:r>
            <a:b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Github: </a:t>
            </a:r>
            <a:r>
              <a:rPr lang="en" sz="1800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/>
              </a:rPr>
              <a:t>itsnyx</a:t>
            </a:r>
            <a:b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0800" y="3432125"/>
            <a:ext cx="771000" cy="10596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2011800" y="2340888"/>
            <a:ext cx="589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Mohammad Hossein Pour</a:t>
            </a:r>
            <a:b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Github: </a:t>
            </a:r>
            <a:r>
              <a:rPr lang="en" sz="1800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5"/>
              </a:rPr>
              <a:t>M-hoseinpour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011800" y="3731075"/>
            <a:ext cx="589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Hossein Hamzehzadeh</a:t>
            </a:r>
            <a:b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Github: </a:t>
            </a:r>
            <a:r>
              <a:rPr lang="en" sz="1800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6"/>
              </a:rPr>
              <a:t>Hamzeh01 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7">
            <a:alphaModFix/>
          </a:blip>
          <a:srcRect b="0" l="13621" r="13614" t="0"/>
          <a:stretch/>
        </p:blipFill>
        <p:spPr>
          <a:xfrm>
            <a:off x="1240800" y="2041950"/>
            <a:ext cx="771000" cy="10596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 rotWithShape="1">
          <a:blip r:embed="rId8">
            <a:alphaModFix/>
          </a:blip>
          <a:srcRect b="0" l="13621" r="13614" t="0"/>
          <a:stretch/>
        </p:blipFill>
        <p:spPr>
          <a:xfrm>
            <a:off x="1240800" y="651775"/>
            <a:ext cx="771000" cy="1059600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System architecture overview</a:t>
            </a:r>
            <a:endParaRPr sz="6900"/>
          </a:p>
        </p:txBody>
      </p:sp>
      <p:sp>
        <p:nvSpPr>
          <p:cNvPr id="127" name="Google Shape;127;p2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system architecture</a:t>
            </a:r>
            <a:endParaRPr/>
          </a:p>
        </p:txBody>
      </p:sp>
      <p:sp>
        <p:nvSpPr>
          <p:cNvPr id="128" name="Google Shape;12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system architecture</a:t>
            </a:r>
            <a:endParaRPr/>
          </a:p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050" y="304800"/>
            <a:ext cx="7039891" cy="39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Security considerations</a:t>
            </a:r>
            <a:endParaRPr sz="6900"/>
          </a:p>
        </p:txBody>
      </p:sp>
      <p:sp>
        <p:nvSpPr>
          <p:cNvPr id="141" name="Google Shape;141;p24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Ensuring Security in Smart Contracts</a:t>
            </a:r>
            <a:endParaRPr/>
          </a:p>
        </p:txBody>
      </p:sp>
      <p:sp>
        <p:nvSpPr>
          <p:cNvPr id="142" name="Google Shape;14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Contract Security Features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TokenPresale Contract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Access Control🦾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Admin Functionality🙍‍♂️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Activation/Deactivation Mechanism🎭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Modifiers for Admin Functions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Ownable Contract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Ownership Transfer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OnlyOwner Modifier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DataFeeds Contract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Immutable Price Feed Address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Internal Function for Price Retrieval🔏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for Secure Smart Contract Development</a:t>
            </a:r>
            <a:endParaRPr/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Immutable Contracts🧾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Access Control🛂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Use of Modifiers👻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External Dependency Considerations👾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Testing and Auditing🧪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Gas Limit Considerations⛽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Upgradeability Considerations⤴️</a:t>
            </a:r>
            <a:endParaRPr/>
          </a:p>
        </p:txBody>
      </p:sp>
      <p:sp>
        <p:nvSpPr>
          <p:cNvPr id="157" name="Google Shape;15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Web3 Presale</a:t>
            </a:r>
            <a:endParaRPr/>
          </a:p>
        </p:txBody>
      </p:sp>
      <p:sp>
        <p:nvSpPr>
          <p:cNvPr id="163" name="Google Shape;16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Retrieving the Latest BNB Price</a:t>
            </a:r>
            <a:endParaRPr/>
          </a:p>
        </p:txBody>
      </p:sp>
      <p:sp>
        <p:nvSpPr>
          <p:cNvPr id="169" name="Google Shape;16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311700" y="1228675"/>
            <a:ext cx="8709300" cy="12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29749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The function calls the internal </a:t>
            </a:r>
            <a:r>
              <a:rPr b="1" lang="en">
                <a:solidFill>
                  <a:schemeClr val="accent5"/>
                </a:solidFill>
              </a:rPr>
              <a:t>_getLatestPrice</a:t>
            </a:r>
            <a:r>
              <a:rPr lang="en"/>
              <a:t> function to fetch the most recent price data.</a:t>
            </a:r>
            <a:endParaRPr/>
          </a:p>
          <a:p>
            <a:pPr indent="-29749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The result is then converted to Wei by dividing it by </a:t>
            </a:r>
            <a:r>
              <a:rPr b="1" lang="en">
                <a:solidFill>
                  <a:schemeClr val="accent5"/>
                </a:solidFill>
              </a:rPr>
              <a:t>1e8</a:t>
            </a:r>
            <a:r>
              <a:rPr lang="en"/>
              <a:t>, ensuring compatibility with Ethereum's base unit.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088" y="2203500"/>
            <a:ext cx="7459824" cy="245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Participating in the Token Presale</a:t>
            </a:r>
            <a:endParaRPr/>
          </a:p>
        </p:txBody>
      </p:sp>
      <p:sp>
        <p:nvSpPr>
          <p:cNvPr id="177" name="Google Shape;17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" name="Google Shape;178;p29"/>
          <p:cNvSpPr txBox="1"/>
          <p:nvPr>
            <p:ph idx="1" type="body"/>
          </p:nvPr>
        </p:nvSpPr>
        <p:spPr>
          <a:xfrm>
            <a:off x="311700" y="1228675"/>
            <a:ext cx="8709300" cy="32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Checks if the presale is currently active and if the participant's wallet is allowed.🧧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If it's the participant's first entry, calculates token amount from provided BNB and updates allocations.</a:t>
            </a:r>
            <a:r>
              <a:rPr lang="en"/>
              <a:t>🧮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If the participant has already entered, calculates additional token amount, checks if the amount is acceptable, and updates allocations.</a:t>
            </a:r>
            <a:r>
              <a:rPr lang="en"/>
              <a:t>✔️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b="1" lang="en">
                <a:solidFill>
                  <a:schemeClr val="accent5"/>
                </a:solidFill>
              </a:rPr>
              <a:t>Purpose</a:t>
            </a:r>
            <a:r>
              <a:rPr lang="en"/>
              <a:t>: This function allows participants to enter the token presale, checking their previous participation and updating token allocations accordingly.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Participating in the Token Presale</a:t>
            </a:r>
            <a:endParaRPr/>
          </a:p>
        </p:txBody>
      </p:sp>
      <p:sp>
        <p:nvSpPr>
          <p:cNvPr id="184" name="Google Shape;18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000" y="916050"/>
            <a:ext cx="8371302" cy="374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Participating in the Token Presale</a:t>
            </a:r>
            <a:endParaRPr/>
          </a:p>
        </p:txBody>
      </p:sp>
      <p:sp>
        <p:nvSpPr>
          <p:cNvPr id="191" name="Google Shape;19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2" name="Google Shape;19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650" y="918375"/>
            <a:ext cx="8392648" cy="374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Contracts</a:t>
            </a:r>
            <a:endParaRPr/>
          </a:p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Access Control</a:t>
            </a:r>
            <a:endParaRPr/>
          </a:p>
        </p:txBody>
      </p:sp>
      <p:sp>
        <p:nvSpPr>
          <p:cNvPr id="198" name="Google Shape;19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32"/>
          <p:cNvSpPr txBox="1"/>
          <p:nvPr>
            <p:ph idx="1" type="body"/>
          </p:nvPr>
        </p:nvSpPr>
        <p:spPr>
          <a:xfrm>
            <a:off x="311700" y="1228675"/>
            <a:ext cx="8709300" cy="12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-29749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The </a:t>
            </a:r>
            <a:r>
              <a:rPr b="1" lang="en">
                <a:solidFill>
                  <a:schemeClr val="accent5"/>
                </a:solidFill>
              </a:rPr>
              <a:t>modifier </a:t>
            </a:r>
            <a:r>
              <a:rPr lang="en"/>
              <a:t>checks if the caller is either the admin or the owner of the smart contract.</a:t>
            </a:r>
            <a:endParaRPr/>
          </a:p>
          <a:p>
            <a:pPr indent="-29749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If the condition is met, the function continues </a:t>
            </a:r>
            <a:r>
              <a:rPr b="1" lang="en">
                <a:solidFill>
                  <a:schemeClr val="accent5"/>
                </a:solidFill>
              </a:rPr>
              <a:t>execution</a:t>
            </a:r>
            <a:r>
              <a:rPr lang="en"/>
              <a:t>; otherwise, an </a:t>
            </a:r>
            <a:r>
              <a:rPr b="1" lang="en">
                <a:solidFill>
                  <a:schemeClr val="accent5"/>
                </a:solidFill>
              </a:rPr>
              <a:t>error </a:t>
            </a:r>
            <a:r>
              <a:rPr lang="en"/>
              <a:t>is thrown.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32"/>
          <p:cNvPicPr preferRelativeResize="0"/>
          <p:nvPr/>
        </p:nvPicPr>
        <p:blipFill rotWithShape="1">
          <a:blip r:embed="rId3">
            <a:alphaModFix/>
          </a:blip>
          <a:srcRect b="787" l="0" r="0" t="777"/>
          <a:stretch/>
        </p:blipFill>
        <p:spPr>
          <a:xfrm>
            <a:off x="842088" y="2203500"/>
            <a:ext cx="7459825" cy="245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 Withdrawal Functionality</a:t>
            </a:r>
            <a:endParaRPr/>
          </a:p>
        </p:txBody>
      </p:sp>
      <p:sp>
        <p:nvSpPr>
          <p:cNvPr id="206" name="Google Shape;20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33"/>
          <p:cNvSpPr txBox="1"/>
          <p:nvPr>
            <p:ph idx="1" type="body"/>
          </p:nvPr>
        </p:nvSpPr>
        <p:spPr>
          <a:xfrm>
            <a:off x="311700" y="1228675"/>
            <a:ext cx="8709300" cy="12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29749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The function takes two parameters: </a:t>
            </a:r>
            <a:r>
              <a:rPr b="1" lang="en">
                <a:solidFill>
                  <a:schemeClr val="accent5"/>
                </a:solidFill>
              </a:rPr>
              <a:t>amount </a:t>
            </a:r>
            <a:r>
              <a:rPr lang="en"/>
              <a:t>(the quantity of tokens to withdraw) and </a:t>
            </a:r>
            <a:r>
              <a:rPr b="1" lang="en">
                <a:solidFill>
                  <a:schemeClr val="accent5"/>
                </a:solidFill>
              </a:rPr>
              <a:t>beneficiary_</a:t>
            </a:r>
            <a:r>
              <a:rPr lang="en"/>
              <a:t> (the address to receive the withdrawn tokens).</a:t>
            </a:r>
            <a:endParaRPr/>
          </a:p>
          <a:p>
            <a:pPr indent="-29749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The withdrawal is contingent on the successful transfer of tokens to the specified beneficiary.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50" y="2283200"/>
            <a:ext cx="7856676" cy="238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BNB Withdrawal Functionality</a:t>
            </a:r>
            <a:endParaRPr/>
          </a:p>
        </p:txBody>
      </p:sp>
      <p:sp>
        <p:nvSpPr>
          <p:cNvPr id="214" name="Google Shape;21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" name="Google Shape;215;p34"/>
          <p:cNvSpPr txBox="1"/>
          <p:nvPr>
            <p:ph idx="1" type="body"/>
          </p:nvPr>
        </p:nvSpPr>
        <p:spPr>
          <a:xfrm>
            <a:off x="311700" y="1228675"/>
            <a:ext cx="8709300" cy="12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29749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The function takes a parameter </a:t>
            </a:r>
            <a:r>
              <a:rPr b="1" lang="en">
                <a:solidFill>
                  <a:schemeClr val="accent5"/>
                </a:solidFill>
              </a:rPr>
              <a:t>to </a:t>
            </a:r>
            <a:r>
              <a:rPr lang="en"/>
              <a:t>(the address to receive the withdrawn BNB).</a:t>
            </a:r>
            <a:endParaRPr/>
          </a:p>
          <a:p>
            <a:pPr indent="-29749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It ensures that the destination address is valid and not zero.</a:t>
            </a:r>
            <a:endParaRPr/>
          </a:p>
          <a:p>
            <a:pPr indent="-29749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It checks that there is a positive BNB balance in the contract before initiating the transfer.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325" y="2283200"/>
            <a:ext cx="7787351" cy="238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Conclusion and Q&amp;A</a:t>
            </a:r>
            <a:endParaRPr sz="6900"/>
          </a:p>
        </p:txBody>
      </p:sp>
      <p:sp>
        <p:nvSpPr>
          <p:cNvPr id="222" name="Google Shape;222;p35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Wrapping Up and Questions</a:t>
            </a:r>
            <a:endParaRPr/>
          </a:p>
        </p:txBody>
      </p:sp>
      <p:sp>
        <p:nvSpPr>
          <p:cNvPr id="223" name="Google Shape;22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229" name="Google Shape;229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r>
              <a:rPr lang="en"/>
              <a:t> &amp; prerequeres</a:t>
            </a:r>
            <a:endParaRPr/>
          </a:p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r:id="rId3"/>
              </a:rPr>
              <a:t>A Comprehensive Introduction to Blockchain</a:t>
            </a:r>
            <a:r>
              <a:rPr lang="en"/>
              <a:t>[Github]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u="sng">
                <a:solidFill>
                  <a:schemeClr val="hlink"/>
                </a:solidFill>
                <a:hlinkClick r:id="rId4"/>
              </a:rPr>
              <a:t>WEB3 Swap</a:t>
            </a:r>
            <a:r>
              <a:rPr lang="en"/>
              <a:t>[Github]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smart contracts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Brief explanation of smart contracts📱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6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Importance in blockchain technology 🔗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 amt="70000"/>
          </a:blip>
          <a:srcRect b="0" l="16675" r="16675" t="0"/>
          <a:stretch/>
        </p:blipFill>
        <p:spPr>
          <a:xfrm>
            <a:off x="1032650" y="2105225"/>
            <a:ext cx="2557998" cy="255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accent5">
                <a:alpha val="50000"/>
              </a:schemeClr>
            </a:outerShdw>
          </a:effectLst>
        </p:spPr>
      </p:pic>
      <p:pic>
        <p:nvPicPr>
          <p:cNvPr id="85" name="Google Shape;8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53350" y="2105225"/>
            <a:ext cx="2557998" cy="25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/>
              <a:t>Access Control in smart contract</a:t>
            </a:r>
            <a:endParaRPr sz="6900"/>
          </a:p>
        </p:txBody>
      </p:sp>
      <p:sp>
        <p:nvSpPr>
          <p:cNvPr id="91" name="Google Shape;91;p1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 control with ownable contract</a:t>
            </a:r>
            <a:endParaRPr/>
          </a:p>
        </p:txBody>
      </p:sp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9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265500" y="724200"/>
            <a:ext cx="4045200" cy="3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Overview of the </a:t>
            </a:r>
            <a:r>
              <a:rPr b="1" lang="en" sz="1400">
                <a:solidFill>
                  <a:schemeClr val="accent5"/>
                </a:solidFill>
              </a:rPr>
              <a:t>Ownable </a:t>
            </a:r>
            <a:r>
              <a:rPr lang="en" sz="1400"/>
              <a:t>contract.⛏️</a:t>
            </a:r>
            <a:br>
              <a:rPr lang="en" sz="1400"/>
            </a:b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Explanation of the </a:t>
            </a:r>
            <a:r>
              <a:rPr b="1" lang="en" sz="1400">
                <a:solidFill>
                  <a:schemeClr val="accent5"/>
                </a:solidFill>
              </a:rPr>
              <a:t>_owner</a:t>
            </a:r>
            <a:r>
              <a:rPr lang="en" sz="1400">
                <a:solidFill>
                  <a:schemeClr val="accent5"/>
                </a:solidFill>
              </a:rPr>
              <a:t> </a:t>
            </a:r>
            <a:r>
              <a:rPr lang="en" sz="1400"/>
              <a:t>variable and </a:t>
            </a:r>
            <a:r>
              <a:rPr b="1" lang="en" sz="1400">
                <a:solidFill>
                  <a:schemeClr val="accent5"/>
                </a:solidFill>
              </a:rPr>
              <a:t>onlyOwner</a:t>
            </a:r>
            <a:r>
              <a:rPr lang="en" sz="1400">
                <a:solidFill>
                  <a:schemeClr val="accent5"/>
                </a:solidFill>
              </a:rPr>
              <a:t> </a:t>
            </a:r>
            <a:r>
              <a:rPr lang="en" sz="1400"/>
              <a:t>modifier.🕐</a:t>
            </a:r>
            <a:br>
              <a:rPr lang="en" sz="1400"/>
            </a:b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Demonstration of how </a:t>
            </a:r>
            <a:r>
              <a:rPr b="1" lang="en" sz="1400">
                <a:solidFill>
                  <a:schemeClr val="accent5"/>
                </a:solidFill>
              </a:rPr>
              <a:t>ownership </a:t>
            </a:r>
            <a:r>
              <a:rPr lang="en" sz="1400"/>
              <a:t>can be transferred.🚌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8450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Integrating External Data with Chainlink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228675"/>
            <a:ext cx="42471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Introduction to </a:t>
            </a:r>
            <a:r>
              <a:rPr b="1" lang="en">
                <a:solidFill>
                  <a:schemeClr val="accent5"/>
                </a:solidFill>
              </a:rPr>
              <a:t>Chainlink </a:t>
            </a:r>
            <a:r>
              <a:rPr lang="en"/>
              <a:t>and its role in providing decentralized oracle services.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Explanation of the </a:t>
            </a:r>
            <a:r>
              <a:rPr b="1" lang="en">
                <a:solidFill>
                  <a:schemeClr val="accent5"/>
                </a:solidFill>
              </a:rPr>
              <a:t>DataFeeds </a:t>
            </a:r>
            <a:r>
              <a:rPr lang="en"/>
              <a:t>contract.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➔"/>
            </a:pPr>
            <a:r>
              <a:rPr lang="en"/>
              <a:t>Mention of the </a:t>
            </a:r>
            <a:r>
              <a:rPr b="1" lang="en">
                <a:solidFill>
                  <a:schemeClr val="accent5"/>
                </a:solidFill>
              </a:rPr>
              <a:t>AggregatorV3Interface </a:t>
            </a:r>
            <a:r>
              <a:rPr lang="en"/>
              <a:t>for price feed interaction.</a:t>
            </a:r>
            <a:endParaRPr/>
          </a:p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450" y="1094350"/>
            <a:ext cx="3608858" cy="3608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feed implementation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3521" y="1057550"/>
            <a:ext cx="7216957" cy="37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Utilizing price feed in token presale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How the price feed interacts with the Token Presale contract.🪙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Importance of accurate pricing in token-related operations.🫰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The role of the </a:t>
            </a:r>
            <a:r>
              <a:rPr b="1" lang="en">
                <a:solidFill>
                  <a:schemeClr val="accent5"/>
                </a:solidFill>
              </a:rPr>
              <a:t>getBNBLatestPrice </a:t>
            </a:r>
            <a:r>
              <a:rPr lang="en"/>
              <a:t>function.🧾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